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64" r:id="rId1"/>
  </p:sldMasterIdLst>
  <p:notesMasterIdLst>
    <p:notesMasterId r:id="rId12"/>
  </p:notesMasterIdLst>
  <p:sldIdLst>
    <p:sldId id="256" r:id="rId2"/>
    <p:sldId id="274" r:id="rId3"/>
    <p:sldId id="276" r:id="rId4"/>
    <p:sldId id="280" r:id="rId5"/>
    <p:sldId id="275" r:id="rId6"/>
    <p:sldId id="277" r:id="rId7"/>
    <p:sldId id="278" r:id="rId8"/>
    <p:sldId id="279" r:id="rId9"/>
    <p:sldId id="281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B3C37"/>
    <a:srgbClr val="FF33CC"/>
    <a:srgbClr val="800000"/>
    <a:srgbClr val="0000CC"/>
    <a:srgbClr val="FF0066"/>
    <a:srgbClr val="9900FF"/>
    <a:srgbClr val="FF00FF"/>
    <a:srgbClr val="6600CC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49B82-9616-46D5-9506-14DC19888ECF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39584-ED63-42BB-AD17-107CA18305D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39584-ED63-42BB-AD17-107CA18305D3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F930-257C-49AE-87C8-C60CFC1C0F44}" type="datetimeFigureOut">
              <a:rPr lang="en-US" smtClean="0"/>
              <a:pPr/>
              <a:t>8/25/2020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00108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A.S.D.GOVERNMENT DEGREE COLLEGE FOR WOMEN (AUTONOMOUS) KAKINADA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214422"/>
            <a:ext cx="8001056" cy="571504"/>
          </a:xfrm>
        </p:spPr>
        <p:txBody>
          <a:bodyPr>
            <a:normAutofit/>
          </a:bodyPr>
          <a:lstStyle/>
          <a:p>
            <a:r>
              <a:rPr lang="en-I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DEPARTMENT OF MICROBIOLOGY</a:t>
            </a:r>
          </a:p>
          <a:p>
            <a:endParaRPr lang="en-IN" sz="9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rgbClr val="008000"/>
              </a:solidFill>
            </a:endParaRPr>
          </a:p>
          <a:p>
            <a:endParaRPr lang="en-IN" b="1" dirty="0" smtClean="0">
              <a:solidFill>
                <a:srgbClr val="008000"/>
              </a:solidFill>
            </a:endParaRPr>
          </a:p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500034" y="2285992"/>
            <a:ext cx="828680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400" b="1" dirty="0" smtClean="0">
                <a:solidFill>
                  <a:srgbClr val="008000"/>
                </a:solidFill>
                <a:latin typeface="Monotype Corsiva" pitchFamily="66" charset="0"/>
                <a:cs typeface="Times New Roman" pitchFamily="18" charset="0"/>
              </a:rPr>
              <a:t>Plant Growth Promoting </a:t>
            </a:r>
            <a:r>
              <a:rPr lang="en-IN" sz="4400" b="1" dirty="0" err="1" smtClean="0">
                <a:solidFill>
                  <a:srgbClr val="008000"/>
                </a:solidFill>
                <a:latin typeface="Monotype Corsiva" pitchFamily="66" charset="0"/>
                <a:cs typeface="Times New Roman" pitchFamily="18" charset="0"/>
              </a:rPr>
              <a:t>Rhizobacter</a:t>
            </a:r>
            <a:endParaRPr lang="en-IN" sz="44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Dr. K.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Aruna</a:t>
            </a:r>
            <a:endParaRPr lang="en-US" sz="20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Lecturer in Microbiology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5929354" cy="2968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grpSp>
        <p:nvGrpSpPr>
          <p:cNvPr id="6" name="object 2"/>
          <p:cNvGrpSpPr>
            <a:grpSpLocks noGrp="1"/>
          </p:cNvGrpSpPr>
          <p:nvPr>
            <p:ph idx="1"/>
          </p:nvPr>
        </p:nvGrpSpPr>
        <p:grpSpPr>
          <a:xfrm>
            <a:off x="571472" y="714356"/>
            <a:ext cx="8229600" cy="5214974"/>
            <a:chOff x="158751" y="865976"/>
            <a:chExt cx="9144000" cy="6857998"/>
          </a:xfrm>
        </p:grpSpPr>
        <p:sp>
          <p:nvSpPr>
            <p:cNvPr id="7" name="object 3"/>
            <p:cNvSpPr/>
            <p:nvPr/>
          </p:nvSpPr>
          <p:spPr>
            <a:xfrm>
              <a:off x="158751" y="865976"/>
              <a:ext cx="9144000" cy="6857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4"/>
            <p:cNvSpPr/>
            <p:nvPr/>
          </p:nvSpPr>
          <p:spPr>
            <a:xfrm>
              <a:off x="1014983" y="2820923"/>
              <a:ext cx="7120128" cy="10088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Rhizobia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071546"/>
            <a:ext cx="1341641" cy="1571636"/>
          </a:xfrm>
          <a:prstGeom prst="rect">
            <a:avLst/>
          </a:prstGeom>
          <a:noFill/>
        </p:spPr>
      </p:pic>
      <p:pic>
        <p:nvPicPr>
          <p:cNvPr id="1027" name="Picture 3" descr="C:\Users\user\Desktop\r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928670"/>
            <a:ext cx="4178161" cy="378621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00034" y="2928934"/>
            <a:ext cx="4143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Rhizobium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– Leguminous plants</a:t>
            </a:r>
          </a:p>
          <a:p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Sinorhizobium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- Nodules on soybeans</a:t>
            </a:r>
          </a:p>
          <a:p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Bradyrhizobium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- Soybeans, Lotus</a:t>
            </a:r>
          </a:p>
          <a:p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Mesorhizobium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-Lotus</a:t>
            </a:r>
          </a:p>
          <a:p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Azorhizobium</a:t>
            </a:r>
            <a:endParaRPr lang="en-I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928670"/>
            <a:ext cx="1685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00132"/>
          </a:xfrm>
        </p:spPr>
        <p:txBody>
          <a:bodyPr>
            <a:normAutofit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Rhizobia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71472" y="1785926"/>
            <a:ext cx="3786214" cy="4340237"/>
          </a:xfrm>
        </p:spPr>
        <p:txBody>
          <a:bodyPr>
            <a:normAutofit/>
          </a:bodyPr>
          <a:lstStyle/>
          <a:p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Rhizobium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is a soil habitat bacterium, which can able to colonize the legume roots and fixes the atmospheric nitrogen symbiotically.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They are the most efficient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biofertilizer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as per the quantity of nitrogen fixed concerned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user\Desktop\nitrogen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785926"/>
            <a:ext cx="4210047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Mechanism of Nitrogen Fixation by </a:t>
            </a:r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Nitrogenase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object 2"/>
          <p:cNvGrpSpPr>
            <a:grpSpLocks noGrp="1"/>
          </p:cNvGrpSpPr>
          <p:nvPr>
            <p:ph idx="1"/>
          </p:nvPr>
        </p:nvGrpSpPr>
        <p:grpSpPr>
          <a:xfrm>
            <a:off x="857225" y="1071546"/>
            <a:ext cx="7215237" cy="4714908"/>
            <a:chOff x="495300" y="266700"/>
            <a:chExt cx="8153400" cy="6248400"/>
          </a:xfrm>
        </p:grpSpPr>
        <p:sp>
          <p:nvSpPr>
            <p:cNvPr id="6" name="object 3"/>
            <p:cNvSpPr/>
            <p:nvPr/>
          </p:nvSpPr>
          <p:spPr>
            <a:xfrm>
              <a:off x="748623" y="498083"/>
              <a:ext cx="7811336" cy="579851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"/>
            <p:cNvSpPr/>
            <p:nvPr/>
          </p:nvSpPr>
          <p:spPr>
            <a:xfrm>
              <a:off x="514350" y="285750"/>
              <a:ext cx="8115300" cy="6210300"/>
            </a:xfrm>
            <a:custGeom>
              <a:avLst/>
              <a:gdLst/>
              <a:ahLst/>
              <a:cxnLst/>
              <a:rect l="l" t="t" r="r" b="b"/>
              <a:pathLst>
                <a:path w="8115300" h="6210300">
                  <a:moveTo>
                    <a:pt x="0" y="6210300"/>
                  </a:moveTo>
                  <a:lnTo>
                    <a:pt x="8115300" y="6210300"/>
                  </a:lnTo>
                  <a:lnTo>
                    <a:pt x="8115300" y="0"/>
                  </a:lnTo>
                  <a:lnTo>
                    <a:pt x="0" y="0"/>
                  </a:lnTo>
                  <a:lnTo>
                    <a:pt x="0" y="6210300"/>
                  </a:lnTo>
                  <a:close/>
                </a:path>
              </a:pathLst>
            </a:custGeom>
            <a:ln w="38100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Azospirellum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786050" y="1142985"/>
            <a:ext cx="6143668" cy="4071966"/>
          </a:xfrm>
        </p:spPr>
        <p:txBody>
          <a:bodyPr>
            <a:normAutofit fontScale="92500" lnSpcReduction="20000"/>
          </a:bodyPr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primary inhabitants of soil, the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rhizosphere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intercellular spaces of root cortex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ofgraminaceous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plants.</a:t>
            </a:r>
          </a:p>
          <a:p>
            <a:pPr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• They perform the associative symbiotic relation with the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graminaceous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plants</a:t>
            </a:r>
          </a:p>
          <a:p>
            <a:pPr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• The bacteria of Genus </a:t>
            </a:r>
            <a:r>
              <a:rPr lang="en-IN" sz="2000" i="1" dirty="0" err="1" smtClean="0">
                <a:latin typeface="Times New Roman" pitchFamily="18" charset="0"/>
                <a:cs typeface="Times New Roman" pitchFamily="18" charset="0"/>
              </a:rPr>
              <a:t>Azospirillum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 are N2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fixing organisms isolated from the root and above ground parts of a variety of crop plants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It fixes atmospheric nitrogen at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microaerophilic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conditions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Fix atmospheric nitrogen non symbiotically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Bacteria produce substances like IAA,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Kinetins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gibberellins.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Inoculation with seeds of sorghum,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bajra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ragi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may enhance the grain and fodder yields 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20288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Azatobacter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786050" y="1142985"/>
            <a:ext cx="6143668" cy="407196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IN" sz="2000" dirty="0" smtClean="0"/>
              <a:t>Inhabitant in arable soils capable of fixing N2 (2-15 mg N2 fixed /g of carbon source) in culture media..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/>
              <a:t> The bacterium produces abundant slime which helps in soil aggregation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Fix atmospheric nitrogen non symbiotically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Obligate aerobe, its enzyme called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nitrogenase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that catalyzes atmospheric nitrogen is oxygenic sensitive 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It converts nitrogen to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dimide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which converts to hydrazine, then hydrazine converted to ammonia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It increases crop yield in barley,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maize.oats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potatos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sugarbeet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It synthesizes substances like B-vitamins, IAA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abd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gibberellins.</a:t>
            </a:r>
          </a:p>
          <a:p>
            <a:pPr>
              <a:buNone/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0"/>
            <a:ext cx="20859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Phosphate Solubilising Bacteria(PSM)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785786" y="928670"/>
            <a:ext cx="8143932" cy="428628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Several soil bacteria and fungi, notably species of 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Pseudomonas, Bacillus, </a:t>
            </a:r>
            <a:r>
              <a:rPr lang="en-IN" sz="2000" i="1" dirty="0" err="1" smtClean="0">
                <a:latin typeface="Times New Roman" pitchFamily="18" charset="0"/>
                <a:cs typeface="Times New Roman" pitchFamily="18" charset="0"/>
              </a:rPr>
              <a:t>Penicillium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000" i="1" dirty="0" err="1" smtClean="0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 etc.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Secrete organic acids and lower the pH in their vicinity to bring about dissolution of bound phosphates in soil.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Increased yields of wheat and potato were demonstrated due to inoculation of peat based cultures of 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IN" sz="2000" i="1" dirty="0" err="1" smtClean="0">
                <a:latin typeface="Times New Roman" pitchFamily="18" charset="0"/>
                <a:cs typeface="Times New Roman" pitchFamily="18" charset="0"/>
              </a:rPr>
              <a:t>polymyxa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 and Pseudomonas</a:t>
            </a:r>
          </a:p>
          <a:p>
            <a:pPr>
              <a:buNone/>
            </a:pP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000" i="1" dirty="0" err="1" smtClean="0">
                <a:latin typeface="Times New Roman" pitchFamily="18" charset="0"/>
                <a:cs typeface="Times New Roman" pitchFamily="18" charset="0"/>
              </a:rPr>
              <a:t>striata</a:t>
            </a:r>
            <a:r>
              <a:rPr lang="en-IN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Phosphate solubilisation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Produce plant growth promoting substances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Reduce the soil Ph by producing the various organic acids.</a:t>
            </a:r>
          </a:p>
          <a:p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Siderophores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- iron chelating agents Ex: Pseudomonas</a:t>
            </a: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Cyanobacteria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300px-CyanobacteriaMicroscope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00438"/>
            <a:ext cx="3143272" cy="2714644"/>
          </a:xfrm>
          <a:prstGeom prst="rect">
            <a:avLst/>
          </a:prstGeom>
          <a:noFill/>
        </p:spPr>
      </p:pic>
      <p:pic>
        <p:nvPicPr>
          <p:cNvPr id="4099" name="Picture 3" descr="C:\Users\user\Desktop\C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000108"/>
            <a:ext cx="4000528" cy="2286016"/>
          </a:xfrm>
          <a:prstGeom prst="rect">
            <a:avLst/>
          </a:prstGeom>
          <a:noFill/>
        </p:spPr>
      </p:pic>
      <p:pic>
        <p:nvPicPr>
          <p:cNvPr id="4100" name="Picture 4" descr="C:\Users\user\Desktop\Anabaena_Key22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928670"/>
            <a:ext cx="3714808" cy="2214578"/>
          </a:xfrm>
          <a:prstGeom prst="rect">
            <a:avLst/>
          </a:prstGeom>
          <a:noFill/>
        </p:spPr>
      </p:pic>
      <p:pic>
        <p:nvPicPr>
          <p:cNvPr id="4101" name="Picture 5" descr="C:\Users\user\Desktop\Photobiological-H-2-production-by-heterocyst-forming-cyanobacteria-Vegetative-cells-of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3643314"/>
            <a:ext cx="5397500" cy="242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Actinorhizae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Frankia</a:t>
            </a:r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Induced Nodulation)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785786" y="928670"/>
            <a:ext cx="8143932" cy="428628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Roots on non leguminous plants are modulated by an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Actinomcete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name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Frankia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 This association is called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Actinorhizae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Actinorhizae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is considerable amount of Nitrogen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Frankia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is filamentous, forms spores, non motile , micro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aerophilic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grow symbiotic association with non-leguminous angiosperms.</a:t>
            </a:r>
            <a:endParaRPr lang="en-IN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Frankia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produce nodules</a:t>
            </a:r>
          </a:p>
          <a:p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t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571876"/>
            <a:ext cx="328614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1875</TotalTime>
  <Words>417</Words>
  <Application>Microsoft Office PowerPoint</Application>
  <PresentationFormat>On-screen Show 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A.S.D.GOVERNMENT DEGREE COLLEGE FOR WOMEN (AUTONOMOUS) KAKINADA</vt:lpstr>
      <vt:lpstr>Rhizobia</vt:lpstr>
      <vt:lpstr>Rhizobia</vt:lpstr>
      <vt:lpstr>Mechanism of Nitrogen Fixation by Nitrogenase </vt:lpstr>
      <vt:lpstr>Azospirellum</vt:lpstr>
      <vt:lpstr>Azatobacter</vt:lpstr>
      <vt:lpstr>Phosphate Solubilising Bacteria(PSM)</vt:lpstr>
      <vt:lpstr>Cyanobacteria</vt:lpstr>
      <vt:lpstr>Actinorhizae(Frankia – Induced Nodulation)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A.S.D.GOVERNMENT DEGREE COLLEGE FOR WOMEN (AUTONOMOUS), KAKINADA</dc:title>
  <dc:creator>user</dc:creator>
  <cp:lastModifiedBy>user</cp:lastModifiedBy>
  <cp:revision>410</cp:revision>
  <dcterms:created xsi:type="dcterms:W3CDTF">2018-06-09T15:06:52Z</dcterms:created>
  <dcterms:modified xsi:type="dcterms:W3CDTF">2020-08-25T07:30:58Z</dcterms:modified>
</cp:coreProperties>
</file>